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1" r:id="rId4"/>
    <p:sldId id="258" r:id="rId5"/>
    <p:sldId id="259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3E"/>
    <a:srgbClr val="301654"/>
    <a:srgbClr val="081738"/>
    <a:srgbClr val="FF9933"/>
    <a:srgbClr val="D86ECC"/>
    <a:srgbClr val="35EFCC"/>
    <a:srgbClr val="0C1A3D"/>
    <a:srgbClr val="5B2C92"/>
    <a:srgbClr val="000002"/>
    <a:srgbClr val="170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9C4E8-7C9F-4588-AA1A-B9BA371956FC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F2217-DC86-4E0B-BC58-CBAC834C5A4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89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F2217-DC86-4E0B-BC58-CBAC834C5A4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31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2D8D75-4E51-7DDC-FFC0-CF0EA051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27D7513-DD07-4617-C5E2-26CB9DE45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EABF0B-5799-BCC4-0832-4B88D559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C08033A-A7A8-D8DD-0F66-89F4560F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D5A4A5D-1223-1DF2-9319-5CD0AB57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893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26501B-9681-A2FB-A238-C813F1E2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8FCCD1A-D03D-A097-2F5F-A8D852073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39EE81B-2326-7D11-DDA1-E55BE1A5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8A72C9-D62E-75AC-9711-BBFA1325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4618674-EAC2-A1BF-15E8-9A5C3169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169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CE1A7A49-2C0F-B5DB-EDD8-36E873D9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9E76902-3275-3EE4-330B-D6466B30E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006796-188B-A775-5A0D-38E1FA61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BF61AFC-F51E-1EDB-E0B7-D03D899F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9AC0E7-091E-A3D6-B14D-A65FB806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06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DE801E-D27A-355B-FE34-AAA550BD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A733F4-387D-DE49-8F2E-C7A6E8CE3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30C937F-98CD-ED7D-AF7E-E39F3644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239C774-F255-5529-DFC3-70D0FC2F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7B4F37-856D-F673-CF48-87E4B97A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46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E1DE2B-1FFB-6C93-A0F9-1C7F412A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253EDE2-6BD0-E00E-2365-7C7EE7CFE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24C7FE-6DC5-5C06-7103-6CC474C7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11A608-9E73-EE17-B7B3-28B29CE4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B0E24EC-FAEA-6967-2779-83BAF8C1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535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185A2F-64A3-18FB-A28D-D158359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A0F018-CF46-3412-0D44-82FFA6E39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CAD5337-6CA2-EC5F-D4F7-87175A3D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61C3402-78FC-88B1-E21C-CAE46E4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0139CA5-D292-4D9F-31D5-5EEE74B0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596A115-1C36-B807-038E-02671B68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86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645E64-1715-12E1-D7BC-93B0C264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313284A-6F04-0E48-E86A-A96A7A3B7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421E859-E658-71CD-51AB-5AF26D843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D1A8AA5-094A-52FC-F365-08F0A7C5D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9B2FFCE-D4B6-C622-BD09-9EA06997A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558BB03-BDBE-F89A-54D4-0300C507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0191D5EE-1A84-CB3C-04B9-529EBD09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A7642B5-7FD5-6927-AE66-F3F14F4B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159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97CD90-C513-F74F-AE41-ED5F1BFC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485468D3-DBA9-5FFC-2DC4-ABBB9089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3B3B4A-ACDB-5688-EF94-45B33367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B4741D4-EDE6-F703-B63D-7FADC028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82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99921024-316D-8E58-BF61-5941632D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47FFBD2-77EC-240B-6BDC-633B10B2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D7ECAF2-A50B-A588-CD3E-6CE573DF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986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93EBB4-F59D-0C46-389D-7BB04A4C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B01731-51A9-FB2B-D8B0-D54974D9C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787DE4-4BF9-D31A-066C-9C269FD1A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1E35290-5C37-1697-6BED-DB052F33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533BF85-B25F-BCCF-A469-3A5D6781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9C6B39D-A1EA-0120-2542-F8F5F473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029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272E36-609A-2BFD-08D5-D9BDAE1C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4533F97-76EF-FC02-5382-08336F07F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CBDBC0D-1361-E931-0088-115711266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F0EE313-1382-CD20-CA22-02E6224C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1AF8511-3202-C640-3046-78F6AD2B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6A116-1C31-DA82-E3D8-231423C1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89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3483734-2331-CAC6-F071-99E8B7B1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A5149D3-92F3-8BAA-00AA-C7D2A1D8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A4D193-371C-ACE5-DE0D-5457BE9AA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4B194-1726-4A2A-8BD3-242760065F86}" type="datetimeFigureOut">
              <a:rPr lang="cs-CZ" smtClean="0"/>
              <a:t>5. 10. 24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BFBAE1-B583-0DBB-8AA4-16EBF0D75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C6791F-57CA-24CE-48D5-9DA379D2E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8F687D-27DC-43D2-BEE6-0A976368767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587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délník 12">
            <a:extLst>
              <a:ext uri="{FF2B5EF4-FFF2-40B4-BE49-F238E27FC236}">
                <a16:creationId xmlns:a16="http://schemas.microsoft.com/office/drawing/2014/main" id="{48A6BF08-D015-B665-4FE7-7B969A913EF9}"/>
              </a:ext>
            </a:extLst>
          </p:cNvPr>
          <p:cNvSpPr/>
          <p:nvPr/>
        </p:nvSpPr>
        <p:spPr>
          <a:xfrm>
            <a:off x="-466725" y="-228600"/>
            <a:ext cx="13449300" cy="75529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Obrázek 4" descr="Obsah obrázku text, snímek obrazovky, software, Multimediální software">
            <a:extLst>
              <a:ext uri="{FF2B5EF4-FFF2-40B4-BE49-F238E27FC236}">
                <a16:creationId xmlns:a16="http://schemas.microsoft.com/office/drawing/2014/main" id="{2D484937-EF9B-D2B6-74BE-D92F333D9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1449323-D575-47FB-5A67-63946433E44A}"/>
              </a:ext>
            </a:extLst>
          </p:cNvPr>
          <p:cNvSpPr/>
          <p:nvPr/>
        </p:nvSpPr>
        <p:spPr>
          <a:xfrm>
            <a:off x="5114544" y="-228600"/>
            <a:ext cx="7077456" cy="7552944"/>
          </a:xfrm>
          <a:prstGeom prst="rect">
            <a:avLst/>
          </a:prstGeom>
          <a:gradFill flip="none" rotWithShape="1">
            <a:gsLst>
              <a:gs pos="100000">
                <a:srgbClr val="282C34"/>
              </a:gs>
              <a:gs pos="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A11BE31-29C5-6A0E-3F98-3CAEB9DB7460}"/>
              </a:ext>
            </a:extLst>
          </p:cNvPr>
          <p:cNvSpPr txBox="1"/>
          <p:nvPr/>
        </p:nvSpPr>
        <p:spPr>
          <a:xfrm>
            <a:off x="6042025" y="1335995"/>
            <a:ext cx="5568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0FCFF"/>
                </a:solidFill>
                <a:latin typeface="Alien League Expanded" pitchFamily="50" charset="0"/>
                <a:ea typeface="SF Pro Display" panose="00000400000000000000" pitchFamily="50" charset="0"/>
                <a:cs typeface="Spline Sans Bold" pitchFamily="34" charset="-120"/>
              </a:rPr>
              <a:t>CSS - </a:t>
            </a:r>
            <a:r>
              <a:rPr lang="en-US" sz="5400" b="1" dirty="0" err="1">
                <a:solidFill>
                  <a:srgbClr val="F0FCFF"/>
                </a:solidFill>
                <a:latin typeface="Alien League Expanded" pitchFamily="50" charset="0"/>
                <a:ea typeface="SF Pro Display" panose="00000400000000000000" pitchFamily="50" charset="0"/>
                <a:cs typeface="Spline Sans Bold" pitchFamily="34" charset="-120"/>
              </a:rPr>
              <a:t>Kaskády</a:t>
            </a:r>
            <a:endParaRPr lang="en-US" sz="5400" dirty="0">
              <a:latin typeface="Alien League Expanded" pitchFamily="50" charset="0"/>
              <a:ea typeface="SF Pro Display" panose="00000400000000000000" pitchFamily="50" charset="0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6F26CE4-662F-5DDA-E4F5-2B4026BE139F}"/>
              </a:ext>
            </a:extLst>
          </p:cNvPr>
          <p:cNvSpPr txBox="1"/>
          <p:nvPr/>
        </p:nvSpPr>
        <p:spPr>
          <a:xfrm>
            <a:off x="6096000" y="2578376"/>
            <a:ext cx="5568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CSS (Cascading Style Sheets) 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je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jazyk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používaný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k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pokročilejší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úprávě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b="1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vizuální</a:t>
            </a:r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b="1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podoby</a:t>
            </a:r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b="1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webových</a:t>
            </a:r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b="1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stránek</a:t>
            </a:r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.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Umožňuje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nám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efektivně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řídit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rozložení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barvy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fonty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a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další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vizuální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aspekty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b="1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HTML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objektů</a:t>
            </a:r>
            <a:r>
              <a:rPr lang="en-US" sz="2000" dirty="0">
                <a:solidFill>
                  <a:srgbClr val="E0E4E6"/>
                </a:solidFill>
                <a:latin typeface="Barlow" panose="00000500000000000000" pitchFamily="2" charset="-18"/>
                <a:ea typeface="Barlow" pitchFamily="34" charset="-122"/>
                <a:cs typeface="Barlow" pitchFamily="34" charset="-120"/>
              </a:rPr>
              <a:t>.</a:t>
            </a:r>
            <a:endParaRPr lang="en-US" sz="2000" dirty="0">
              <a:latin typeface="Barlow" panose="00000500000000000000" pitchFamily="2" charset="-18"/>
            </a:endParaRPr>
          </a:p>
          <a:p>
            <a:endParaRPr lang="cs-CZ" sz="2000" dirty="0">
              <a:latin typeface="Barlow" panose="00000500000000000000" pitchFamily="2" charset="-18"/>
            </a:endParaRPr>
          </a:p>
        </p:txBody>
      </p:sp>
      <p:pic>
        <p:nvPicPr>
          <p:cNvPr id="11" name="Obrázek 10" descr="Obsah obrázku Lidská tvář, sluneční brýle, ochranné brýle, brýle&#10;&#10;Popis byl vytvořen automaticky">
            <a:extLst>
              <a:ext uri="{FF2B5EF4-FFF2-40B4-BE49-F238E27FC236}">
                <a16:creationId xmlns:a16="http://schemas.microsoft.com/office/drawing/2014/main" id="{B9E30301-010B-8084-53F7-FB5C8BA40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01" y="4517368"/>
            <a:ext cx="424019" cy="424019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317BEB78-FEFB-52F9-5254-476F317526A7}"/>
              </a:ext>
            </a:extLst>
          </p:cNvPr>
          <p:cNvSpPr txBox="1"/>
          <p:nvPr/>
        </p:nvSpPr>
        <p:spPr>
          <a:xfrm>
            <a:off x="6630908" y="4529322"/>
            <a:ext cx="4390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Karel Koukal</a:t>
            </a:r>
          </a:p>
        </p:txBody>
      </p:sp>
    </p:spTree>
    <p:extLst>
      <p:ext uri="{BB962C8B-B14F-4D97-AF65-F5344CB8AC3E}">
        <p14:creationId xmlns:p14="http://schemas.microsoft.com/office/powerpoint/2010/main" val="701057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3.33333E-6 L -0.00052 -0.2826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414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3.33333E-6 L -0.00078 -0.2826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/>
      <p:bldP spid="8" grpId="1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Obrázek 2" descr="Obsah obrázku modrá, Barevnost, Elektricky modrá, snímek obrazovky&#10;&#10;Popis byl vytvořen automaticky">
            <a:extLst>
              <a:ext uri="{FF2B5EF4-FFF2-40B4-BE49-F238E27FC236}">
                <a16:creationId xmlns:a16="http://schemas.microsoft.com/office/drawing/2014/main" id="{8F9D0535-5555-ADAA-5729-222B2A8A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FC6C5CFC-76E1-3E16-FB76-42C4A98E9582}"/>
              </a:ext>
            </a:extLst>
          </p:cNvPr>
          <p:cNvSpPr txBox="1"/>
          <p:nvPr/>
        </p:nvSpPr>
        <p:spPr>
          <a:xfrm>
            <a:off x="2852737" y="197495"/>
            <a:ext cx="6486525" cy="73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0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Styly</a:t>
            </a:r>
            <a:r>
              <a:rPr lang="en-US" sz="40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 a </a:t>
            </a:r>
            <a:r>
              <a:rPr lang="en-US" sz="40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jejich</a:t>
            </a:r>
            <a:r>
              <a:rPr lang="en-US" sz="40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40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aplikace</a:t>
            </a:r>
            <a:endParaRPr lang="en-US" sz="4000" dirty="0">
              <a:latin typeface="Quicksand Light" panose="02070303000000060000" pitchFamily="18" charset="0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2ADE9049-FA62-E59C-AD14-00A729C0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4" y="765414"/>
            <a:ext cx="1218605" cy="194976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E7CE3767-6958-32EE-8AB9-BC04D7BFAE69}"/>
              </a:ext>
            </a:extLst>
          </p:cNvPr>
          <p:cNvSpPr/>
          <p:nvPr/>
        </p:nvSpPr>
        <p:spPr>
          <a:xfrm>
            <a:off x="1884640" y="10091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Inline</a:t>
            </a:r>
            <a:endParaRPr lang="en-US" sz="2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BE7A760-6723-E630-742A-3F62374ED13E}"/>
              </a:ext>
            </a:extLst>
          </p:cNvPr>
          <p:cNvSpPr/>
          <p:nvPr/>
        </p:nvSpPr>
        <p:spPr>
          <a:xfrm>
            <a:off x="1884640" y="14938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Styly přímo v HTML elementu,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např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3016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 style="color:red;"&gt;</a:t>
            </a:r>
            <a:endParaRPr lang="en-US" sz="1900" dirty="0">
              <a:highlight>
                <a:srgbClr val="301654"/>
              </a:highlight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91F7166-5088-07B9-B86F-70DB8A10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4" y="2715182"/>
            <a:ext cx="1218605" cy="1949768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61EFCECA-AD9C-0CE7-8BCD-3FAAAECDA00D}"/>
              </a:ext>
            </a:extLst>
          </p:cNvPr>
          <p:cNvSpPr/>
          <p:nvPr/>
        </p:nvSpPr>
        <p:spPr>
          <a:xfrm>
            <a:off x="1884640" y="2958903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Interní</a:t>
            </a:r>
            <a:endParaRPr lang="en-US" sz="21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051BCB5-8A42-1D58-5D34-18B1D76DD0A6}"/>
              </a:ext>
            </a:extLst>
          </p:cNvPr>
          <p:cNvSpPr/>
          <p:nvPr/>
        </p:nvSpPr>
        <p:spPr>
          <a:xfrm>
            <a:off x="1884640" y="34436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Styly umístěné v hlavičce dokumentu,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např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3016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&lt;style&gt;div { color:red; }&lt;/style&gt;</a:t>
            </a:r>
            <a:endParaRPr lang="en-US" sz="1900" dirty="0">
              <a:highlight>
                <a:srgbClr val="301654"/>
              </a:highlight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5FF332A1-51A3-6B5B-6904-0AA5DCD77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14" y="4664949"/>
            <a:ext cx="1218605" cy="1949768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20718893-E8B9-04A8-DE31-A9FD1A5F8EAB}"/>
              </a:ext>
            </a:extLst>
          </p:cNvPr>
          <p:cNvSpPr/>
          <p:nvPr/>
        </p:nvSpPr>
        <p:spPr>
          <a:xfrm>
            <a:off x="1884640" y="49086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Externí</a:t>
            </a:r>
            <a:endParaRPr lang="en-US" sz="21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30B03991-FF5C-C984-2E16-E12E043C2B82}"/>
              </a:ext>
            </a:extLst>
          </p:cNvPr>
          <p:cNvSpPr/>
          <p:nvPr/>
        </p:nvSpPr>
        <p:spPr>
          <a:xfrm>
            <a:off x="1884640" y="5393373"/>
            <a:ext cx="5853946" cy="1221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Styly v samostatném CSS souboru, který se připojuje k HTML,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např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301654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&lt;link rel="stylesheet" href="styles.css"&gt;</a:t>
            </a:r>
            <a:endParaRPr lang="en-US" sz="1900" dirty="0">
              <a:highlight>
                <a:srgbClr val="30165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132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8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  <p:bldP spid="6" grpId="0" animBg="1"/>
      <p:bldP spid="6" grpId="1" animBg="1"/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Obrázek 2" descr="Obsah obrázku rozostření, Barevnost, modrá, snímek obrazovky">
            <a:extLst>
              <a:ext uri="{FF2B5EF4-FFF2-40B4-BE49-F238E27FC236}">
                <a16:creationId xmlns:a16="http://schemas.microsoft.com/office/drawing/2014/main" id="{1D4545EA-99EB-8B70-2ACD-59DE4CA9D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C1E87376-FDF1-BB67-7C49-12AF4107E18C}"/>
              </a:ext>
            </a:extLst>
          </p:cNvPr>
          <p:cNvSpPr/>
          <p:nvPr/>
        </p:nvSpPr>
        <p:spPr>
          <a:xfrm>
            <a:off x="473512" y="972860"/>
            <a:ext cx="64174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cs-CZ" sz="43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Ruzné</a:t>
            </a:r>
            <a:r>
              <a:rPr lang="cs-CZ" sz="43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 vlastnosti</a:t>
            </a:r>
            <a:endParaRPr lang="en-US" sz="4300" dirty="0">
              <a:latin typeface="Quicksand Light" panose="02070303000000060000" pitchFamily="18" charset="0"/>
            </a:endParaRP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E4DC820A-839F-830F-F4B2-D072DA91034F}"/>
              </a:ext>
            </a:extLst>
          </p:cNvPr>
          <p:cNvSpPr/>
          <p:nvPr/>
        </p:nvSpPr>
        <p:spPr>
          <a:xfrm>
            <a:off x="473512" y="2028944"/>
            <a:ext cx="7415927" cy="3646646"/>
          </a:xfrm>
          <a:prstGeom prst="roundRect">
            <a:avLst>
              <a:gd name="adj" fmla="val 1015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B81E766A-5026-4C0C-BFF1-37DBABCFADCF}"/>
              </a:ext>
            </a:extLst>
          </p:cNvPr>
          <p:cNvSpPr/>
          <p:nvPr/>
        </p:nvSpPr>
        <p:spPr>
          <a:xfrm>
            <a:off x="488752" y="204418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0E8FB49E-DECA-CCEA-FD0A-0B05D591FDCA}"/>
              </a:ext>
            </a:extLst>
          </p:cNvPr>
          <p:cNvSpPr/>
          <p:nvPr/>
        </p:nvSpPr>
        <p:spPr>
          <a:xfrm>
            <a:off x="735568" y="21999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Barva</a:t>
            </a:r>
            <a:endParaRPr lang="en-US" sz="19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5A774E80-565C-21E9-57F4-4F98CC0DB0BE}"/>
              </a:ext>
            </a:extLst>
          </p:cNvPr>
          <p:cNvSpPr/>
          <p:nvPr/>
        </p:nvSpPr>
        <p:spPr>
          <a:xfrm>
            <a:off x="4432102" y="21999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color, background-color</a:t>
            </a:r>
            <a:endParaRPr lang="en-US" sz="1900" dirty="0"/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5B886906-8825-5D45-D3C4-A61D2A764F19}"/>
              </a:ext>
            </a:extLst>
          </p:cNvPr>
          <p:cNvSpPr/>
          <p:nvPr/>
        </p:nvSpPr>
        <p:spPr>
          <a:xfrm>
            <a:off x="488752" y="275070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6425CC84-A3DF-D106-E935-F1DD85444361}"/>
              </a:ext>
            </a:extLst>
          </p:cNvPr>
          <p:cNvSpPr/>
          <p:nvPr/>
        </p:nvSpPr>
        <p:spPr>
          <a:xfrm>
            <a:off x="735568" y="290643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Fonty</a:t>
            </a:r>
            <a:endParaRPr lang="en-US" sz="19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2736E72B-C1FC-FF28-A73C-F28126513334}"/>
              </a:ext>
            </a:extLst>
          </p:cNvPr>
          <p:cNvSpPr/>
          <p:nvPr/>
        </p:nvSpPr>
        <p:spPr>
          <a:xfrm>
            <a:off x="4432102" y="290643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font-family, font-size, font-weight</a:t>
            </a:r>
            <a:endParaRPr lang="en-US" sz="1900" dirty="0"/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6EB6042F-1E20-FEB4-D66B-5DCFA9C812A7}"/>
              </a:ext>
            </a:extLst>
          </p:cNvPr>
          <p:cNvSpPr/>
          <p:nvPr/>
        </p:nvSpPr>
        <p:spPr>
          <a:xfrm>
            <a:off x="488752" y="385226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408A098E-D416-E8DE-0DB8-61CB59207915}"/>
              </a:ext>
            </a:extLst>
          </p:cNvPr>
          <p:cNvSpPr/>
          <p:nvPr/>
        </p:nvSpPr>
        <p:spPr>
          <a:xfrm>
            <a:off x="735568" y="40080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Rozložení</a:t>
            </a:r>
            <a:endParaRPr lang="en-US" sz="190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55C47F3D-45FF-6F77-E2EE-75610DDFD19A}"/>
              </a:ext>
            </a:extLst>
          </p:cNvPr>
          <p:cNvSpPr/>
          <p:nvPr/>
        </p:nvSpPr>
        <p:spPr>
          <a:xfrm>
            <a:off x="4432102" y="400800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width, height, padding</a:t>
            </a:r>
            <a:endParaRPr lang="en-US" sz="1900" dirty="0"/>
          </a:p>
        </p:txBody>
      </p:sp>
      <p:sp>
        <p:nvSpPr>
          <p:cNvPr id="29" name="Shape 11">
            <a:extLst>
              <a:ext uri="{FF2B5EF4-FFF2-40B4-BE49-F238E27FC236}">
                <a16:creationId xmlns:a16="http://schemas.microsoft.com/office/drawing/2014/main" id="{A3D20C2E-8E27-AF29-6DD0-91B913CF751A}"/>
              </a:ext>
            </a:extLst>
          </p:cNvPr>
          <p:cNvSpPr/>
          <p:nvPr/>
        </p:nvSpPr>
        <p:spPr>
          <a:xfrm>
            <a:off x="488752" y="495383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25237191-F6B0-5949-5887-9632952B6E0F}"/>
              </a:ext>
            </a:extLst>
          </p:cNvPr>
          <p:cNvSpPr/>
          <p:nvPr/>
        </p:nvSpPr>
        <p:spPr>
          <a:xfrm>
            <a:off x="735568" y="51095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Ostatní</a:t>
            </a:r>
            <a:endParaRPr lang="en-US" sz="1900" dirty="0"/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D5EA1E46-14F8-3CDB-E8F9-1BC82E96C8E6}"/>
              </a:ext>
            </a:extLst>
          </p:cNvPr>
          <p:cNvSpPr/>
          <p:nvPr/>
        </p:nvSpPr>
        <p:spPr>
          <a:xfrm>
            <a:off x="4432102" y="51095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border, text-align, display</a:t>
            </a:r>
            <a:endParaRPr lang="en-US" sz="1900" dirty="0"/>
          </a:p>
        </p:txBody>
      </p:sp>
      <p:sp>
        <p:nvSpPr>
          <p:cNvPr id="32" name="Text 0">
            <a:extLst>
              <a:ext uri="{FF2B5EF4-FFF2-40B4-BE49-F238E27FC236}">
                <a16:creationId xmlns:a16="http://schemas.microsoft.com/office/drawing/2014/main" id="{5061E35E-339D-164E-018F-3CC360A261D5}"/>
              </a:ext>
            </a:extLst>
          </p:cNvPr>
          <p:cNvSpPr/>
          <p:nvPr/>
        </p:nvSpPr>
        <p:spPr>
          <a:xfrm>
            <a:off x="931664" y="647805"/>
            <a:ext cx="754261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cs-CZ" b="1" dirty="0">
                <a:solidFill>
                  <a:srgbClr val="F0FCFF"/>
                </a:solidFill>
                <a:latin typeface="Quicksand"/>
                <a:ea typeface="Spline Sans Bold" pitchFamily="34" charset="-122"/>
                <a:cs typeface="Spline Sans Bold" pitchFamily="34" charset="-120"/>
              </a:rPr>
              <a:t>o</a:t>
            </a:r>
            <a:endParaRPr lang="en-US" dirty="0">
              <a:latin typeface="Quicksand"/>
            </a:endParaRPr>
          </a:p>
        </p:txBody>
      </p:sp>
      <p:sp>
        <p:nvSpPr>
          <p:cNvPr id="34" name="Obdélník 33">
            <a:extLst>
              <a:ext uri="{FF2B5EF4-FFF2-40B4-BE49-F238E27FC236}">
                <a16:creationId xmlns:a16="http://schemas.microsoft.com/office/drawing/2014/main" id="{BDF9C165-D02B-09E5-B3E8-F69DBC601281}"/>
              </a:ext>
            </a:extLst>
          </p:cNvPr>
          <p:cNvSpPr/>
          <p:nvPr/>
        </p:nvSpPr>
        <p:spPr>
          <a:xfrm>
            <a:off x="8018173" y="1098352"/>
            <a:ext cx="4187543" cy="5397698"/>
          </a:xfrm>
          <a:prstGeom prst="rect">
            <a:avLst/>
          </a:prstGeom>
          <a:solidFill>
            <a:schemeClr val="bg1"/>
          </a:solidFill>
          <a:ln w="38100">
            <a:solidFill>
              <a:srgbClr val="595E3E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942BAEDA-1B97-733A-44CD-A7036BD9D27F}"/>
              </a:ext>
            </a:extLst>
          </p:cNvPr>
          <p:cNvSpPr/>
          <p:nvPr/>
        </p:nvSpPr>
        <p:spPr>
          <a:xfrm>
            <a:off x="8018173" y="1098352"/>
            <a:ext cx="4187543" cy="25597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dirty="0">
                <a:solidFill>
                  <a:schemeClr val="tx1"/>
                </a:solidFill>
              </a:rPr>
              <a:t>C:\users\šašek\desktop\web1\index.html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C2357AA1-F2ED-2942-D03A-09423B13376E}"/>
              </a:ext>
            </a:extLst>
          </p:cNvPr>
          <p:cNvSpPr txBox="1"/>
          <p:nvPr/>
        </p:nvSpPr>
        <p:spPr>
          <a:xfrm>
            <a:off x="9558006" y="1327102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i="1" u="sng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Nadpiss</a:t>
            </a:r>
            <a:r>
              <a:rPr lang="cs-CZ" sz="2400" i="1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webu.cz</a:t>
            </a: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C5845057-051A-C29F-F110-C5DBF7538734}"/>
              </a:ext>
            </a:extLst>
          </p:cNvPr>
          <p:cNvSpPr/>
          <p:nvPr/>
        </p:nvSpPr>
        <p:spPr>
          <a:xfrm rot="16200000">
            <a:off x="10025680" y="4399580"/>
            <a:ext cx="90551" cy="4057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F59469D6-6597-3428-EE9B-A73112D88B2D}"/>
              </a:ext>
            </a:extLst>
          </p:cNvPr>
          <p:cNvSpPr/>
          <p:nvPr/>
        </p:nvSpPr>
        <p:spPr>
          <a:xfrm rot="16200000">
            <a:off x="8223531" y="6201728"/>
            <a:ext cx="90551" cy="45364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42" name="Obrázek 41" descr="Obsah obrázku osoba, Lidská tvář, Lidské vousy, Čelo&#10;&#10;Popis byl vytvořen automaticky">
            <a:extLst>
              <a:ext uri="{FF2B5EF4-FFF2-40B4-BE49-F238E27FC236}">
                <a16:creationId xmlns:a16="http://schemas.microsoft.com/office/drawing/2014/main" id="{EBB5FB2B-03A1-5CCA-8D63-DE8D15A1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22" y="2397022"/>
            <a:ext cx="2457450" cy="861197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40" name="TextovéPole 39">
            <a:extLst>
              <a:ext uri="{FF2B5EF4-FFF2-40B4-BE49-F238E27FC236}">
                <a16:creationId xmlns:a16="http://schemas.microsoft.com/office/drawing/2014/main" id="{8D841263-CCA9-D4A8-7606-79C8E40A53D4}"/>
              </a:ext>
            </a:extLst>
          </p:cNvPr>
          <p:cNvSpPr txBox="1"/>
          <p:nvPr/>
        </p:nvSpPr>
        <p:spPr>
          <a:xfrm>
            <a:off x="8495627" y="1991726"/>
            <a:ext cx="4996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0" i="0" dirty="0">
                <a:effectLst/>
                <a:latin typeface="Trebuchet MS" panose="020B0603020202020204" pitchFamily="34" charset="0"/>
              </a:rPr>
              <a:t>&lt;&gt;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Lorem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ipsum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dolor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sit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amet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consectetuer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adipiscing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elit.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Nullam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sit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amet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magna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in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magna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gravida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vehicula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.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Neque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porro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quisquam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est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qui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dolorem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ipsum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quia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dolor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sit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amet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consectetur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adipisci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velit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sed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quia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non</a:t>
            </a:r>
          </a:p>
          <a:p>
            <a:endParaRPr lang="cs-CZ" sz="1200" dirty="0">
              <a:latin typeface="Trebuchet MS" panose="020B0603020202020204" pitchFamily="34" charset="0"/>
            </a:endParaRPr>
          </a:p>
          <a:p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numquam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eius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modi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tempora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incidunt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ut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labore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et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dolore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magnam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aliquam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quaerat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voluptatem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.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Nullam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feugiat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turpis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pulvinar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vulputate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erat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libero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tristique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tellus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nec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bibendum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odio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risus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sit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cs-CZ" sz="1200" b="0" i="0" dirty="0" err="1">
                <a:effectLst/>
                <a:latin typeface="Trebuchet MS" panose="020B0603020202020204" pitchFamily="34" charset="0"/>
              </a:rPr>
              <a:t>amet</a:t>
            </a:r>
            <a:r>
              <a:rPr lang="cs-CZ" sz="1200" b="0" i="0" dirty="0">
                <a:effectLst/>
                <a:latin typeface="Trebuchet MS" panose="020B0603020202020204" pitchFamily="34" charset="0"/>
              </a:rPr>
              <a:t> ante.</a:t>
            </a:r>
            <a:endParaRPr lang="cs-CZ" sz="1200" dirty="0"/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2EBFFC7A-1555-E648-30F1-4178C75DCE85}"/>
              </a:ext>
            </a:extLst>
          </p:cNvPr>
          <p:cNvSpPr txBox="1"/>
          <p:nvPr/>
        </p:nvSpPr>
        <p:spPr>
          <a:xfrm>
            <a:off x="8018173" y="5054851"/>
            <a:ext cx="44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&lt;h&lt;</a:t>
            </a:r>
            <a:r>
              <a:rPr lang="cs-CZ" dirty="0" err="1"/>
              <a:t>odkas</a:t>
            </a:r>
            <a:r>
              <a:rPr lang="cs-CZ" dirty="0"/>
              <a:t>: </a:t>
            </a:r>
            <a:r>
              <a:rPr lang="cs-CZ" dirty="0">
                <a:solidFill>
                  <a:srgbClr val="0070C0"/>
                </a:solidFill>
              </a:rPr>
              <a:t>www.pasulubnedelampodel.ru</a:t>
            </a:r>
            <a:r>
              <a:rPr lang="cs-CZ" dirty="0"/>
              <a:t>&gt;</a:t>
            </a:r>
          </a:p>
        </p:txBody>
      </p:sp>
      <p:pic>
        <p:nvPicPr>
          <p:cNvPr id="47" name="Obrázek 46" descr="Obsah obrázku osoba, Lidská tvář, interiér, držení&#10;&#10;Popis byl vytvořen automaticky">
            <a:extLst>
              <a:ext uri="{FF2B5EF4-FFF2-40B4-BE49-F238E27FC236}">
                <a16:creationId xmlns:a16="http://schemas.microsoft.com/office/drawing/2014/main" id="{7157D723-5E02-30FF-4B2E-3F4B1F415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3122035"/>
            <a:ext cx="1449677" cy="2275896"/>
          </a:xfrm>
          <a:prstGeom prst="rect">
            <a:avLst/>
          </a:prstGeom>
        </p:spPr>
      </p:pic>
      <p:pic>
        <p:nvPicPr>
          <p:cNvPr id="45" name="Obrázek 44" descr="Obsah obrázku osoba, interiér, oblečení, kuchyňský spotřebič&#10;&#10;Popis byl vytvořen automaticky">
            <a:extLst>
              <a:ext uri="{FF2B5EF4-FFF2-40B4-BE49-F238E27FC236}">
                <a16:creationId xmlns:a16="http://schemas.microsoft.com/office/drawing/2014/main" id="{1D149A9F-89AB-C3B7-58B7-D2F783BB1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95" y="3684849"/>
            <a:ext cx="1061082" cy="1061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Obdélník 35">
            <a:extLst>
              <a:ext uri="{FF2B5EF4-FFF2-40B4-BE49-F238E27FC236}">
                <a16:creationId xmlns:a16="http://schemas.microsoft.com/office/drawing/2014/main" id="{C7CC2FDB-0363-F83F-C68C-7A745C8CE9AB}"/>
              </a:ext>
            </a:extLst>
          </p:cNvPr>
          <p:cNvSpPr/>
          <p:nvPr/>
        </p:nvSpPr>
        <p:spPr>
          <a:xfrm>
            <a:off x="12099924" y="1354322"/>
            <a:ext cx="90551" cy="51195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F94F9E91-AF3E-3FEB-1BAE-01CDE3B4467C}"/>
              </a:ext>
            </a:extLst>
          </p:cNvPr>
          <p:cNvSpPr/>
          <p:nvPr/>
        </p:nvSpPr>
        <p:spPr>
          <a:xfrm>
            <a:off x="12101449" y="1359595"/>
            <a:ext cx="90551" cy="45364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912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4" grpId="1" animBg="1"/>
      <p:bldP spid="35" grpId="0" animBg="1"/>
      <p:bldP spid="35" grpId="1" animBg="1"/>
      <p:bldP spid="33" grpId="0"/>
      <p:bldP spid="33" grpId="1"/>
      <p:bldP spid="38" grpId="0" animBg="1"/>
      <p:bldP spid="38" grpId="1" animBg="1"/>
      <p:bldP spid="39" grpId="0" animBg="1"/>
      <p:bldP spid="39" grpId="1" animBg="1"/>
      <p:bldP spid="40" grpId="0"/>
      <p:bldP spid="40" grpId="1"/>
      <p:bldP spid="43" grpId="0"/>
      <p:bldP spid="43" grpId="1"/>
      <p:bldP spid="36" grpId="0" animBg="1"/>
      <p:bldP spid="36" grpId="1" animBg="1"/>
      <p:bldP spid="37" grpId="0" animBg="1"/>
      <p:bldP spid="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světlo, Barevnost, fialka, nachový">
            <a:extLst>
              <a:ext uri="{FF2B5EF4-FFF2-40B4-BE49-F238E27FC236}">
                <a16:creationId xmlns:a16="http://schemas.microsoft.com/office/drawing/2014/main" id="{141C1579-267D-10FB-C705-2F0F956A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4C581ED5-F89F-6E11-8A7F-A16A1B8AE558}"/>
              </a:ext>
            </a:extLst>
          </p:cNvPr>
          <p:cNvSpPr txBox="1"/>
          <p:nvPr/>
        </p:nvSpPr>
        <p:spPr>
          <a:xfrm>
            <a:off x="2852737" y="479664"/>
            <a:ext cx="6486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Selektor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AB42C2D9-5FCA-3434-28E1-21DCC9D6BC6E}"/>
              </a:ext>
            </a:extLst>
          </p:cNvPr>
          <p:cNvSpPr/>
          <p:nvPr/>
        </p:nvSpPr>
        <p:spPr>
          <a:xfrm>
            <a:off x="4593251" y="2009775"/>
            <a:ext cx="3005495" cy="2331579"/>
          </a:xfrm>
          <a:prstGeom prst="rect">
            <a:avLst/>
          </a:prstGeom>
          <a:gradFill flip="none" rotWithShape="1">
            <a:gsLst>
              <a:gs pos="0">
                <a:srgbClr val="702DA1"/>
              </a:gs>
              <a:gs pos="71000">
                <a:srgbClr val="170B33">
                  <a:alpha val="93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64C74CE-319B-D185-B3A9-9B59F9889882}"/>
              </a:ext>
            </a:extLst>
          </p:cNvPr>
          <p:cNvSpPr/>
          <p:nvPr/>
        </p:nvSpPr>
        <p:spPr>
          <a:xfrm>
            <a:off x="4889054" y="2538234"/>
            <a:ext cx="241388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Existuje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několik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typů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selektorů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jako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jsou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elementové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třídové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ID a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univerzální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selektory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3D6C109-F1FC-903C-1690-122F3668280F}"/>
              </a:ext>
            </a:extLst>
          </p:cNvPr>
          <p:cNvSpPr/>
          <p:nvPr/>
        </p:nvSpPr>
        <p:spPr>
          <a:xfrm>
            <a:off x="4593251" y="2109609"/>
            <a:ext cx="30054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Typy</a:t>
            </a:r>
            <a:endParaRPr lang="en-US" sz="1800" dirty="0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335175F8-851F-C164-F484-35917D0218BD}"/>
              </a:ext>
            </a:extLst>
          </p:cNvPr>
          <p:cNvSpPr/>
          <p:nvPr/>
        </p:nvSpPr>
        <p:spPr>
          <a:xfrm>
            <a:off x="218542" y="2636808"/>
            <a:ext cx="3005495" cy="1975248"/>
          </a:xfrm>
          <a:prstGeom prst="rect">
            <a:avLst/>
          </a:prstGeom>
          <a:gradFill flip="none" rotWithShape="1">
            <a:gsLst>
              <a:gs pos="0">
                <a:srgbClr val="081738"/>
              </a:gs>
              <a:gs pos="94000">
                <a:srgbClr val="000002">
                  <a:alpha val="81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1B2A695-A6E2-2D35-4D28-A4E0D53DAF13}"/>
              </a:ext>
            </a:extLst>
          </p:cNvPr>
          <p:cNvSpPr/>
          <p:nvPr/>
        </p:nvSpPr>
        <p:spPr>
          <a:xfrm>
            <a:off x="521843" y="3212642"/>
            <a:ext cx="241388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Selektor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 CSS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určuje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které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HTML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prvky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mají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být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použity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A07EA17-850D-A379-02DE-5FDB4E7E4DA6}"/>
              </a:ext>
            </a:extLst>
          </p:cNvPr>
          <p:cNvSpPr/>
          <p:nvPr/>
        </p:nvSpPr>
        <p:spPr>
          <a:xfrm>
            <a:off x="1200150" y="2774494"/>
            <a:ext cx="10572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Určuje</a:t>
            </a: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cíl</a:t>
            </a:r>
            <a:endParaRPr lang="en-US" sz="1800" dirty="0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D92F3BF-9C58-5E40-DE24-4D378D772739}"/>
              </a:ext>
            </a:extLst>
          </p:cNvPr>
          <p:cNvSpPr/>
          <p:nvPr/>
        </p:nvSpPr>
        <p:spPr>
          <a:xfrm>
            <a:off x="8724542" y="2636808"/>
            <a:ext cx="3005495" cy="1975247"/>
          </a:xfrm>
          <a:prstGeom prst="rect">
            <a:avLst/>
          </a:prstGeom>
          <a:gradFill flip="none" rotWithShape="1">
            <a:gsLst>
              <a:gs pos="0">
                <a:srgbClr val="5B2C92"/>
              </a:gs>
              <a:gs pos="57000">
                <a:srgbClr val="0C1A3D">
                  <a:alpha val="78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AF251CED-F982-0455-3D3A-C9EB2D834060}"/>
              </a:ext>
            </a:extLst>
          </p:cNvPr>
          <p:cNvSpPr/>
          <p:nvPr/>
        </p:nvSpPr>
        <p:spPr>
          <a:xfrm>
            <a:off x="9462730" y="2774494"/>
            <a:ext cx="15291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Kombinování</a:t>
            </a:r>
            <a:endParaRPr lang="en-US" sz="18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2748FE23-30C4-14CB-2C8C-F69F13C7412E}"/>
              </a:ext>
            </a:extLst>
          </p:cNvPr>
          <p:cNvSpPr/>
          <p:nvPr/>
        </p:nvSpPr>
        <p:spPr>
          <a:xfrm>
            <a:off x="9020346" y="3212643"/>
            <a:ext cx="241388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Selektor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 CSS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určuje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které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HTML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prvky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mají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být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použity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1364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6" grpId="0" animBg="1"/>
      <p:bldP spid="6" grpId="1" animBg="1"/>
      <p:bldP spid="13" grpId="0" animBg="1"/>
      <p:bldP spid="13" grpId="1" animBg="1"/>
      <p:bldP spid="9" grpId="0" animBg="1"/>
      <p:bldP spid="9" grpId="1" animBg="1"/>
      <p:bldP spid="5" grpId="0" animBg="1"/>
      <p:bldP spid="5" grpId="1" animBg="1"/>
      <p:bldP spid="14" grpId="0" animBg="1"/>
      <p:bldP spid="14" grpId="1" animBg="1"/>
      <p:bldP spid="7" grpId="0" animBg="1"/>
      <p:bldP spid="7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Obrázek 4" descr="Obsah obrázku nachový, fialka, Barevnost, modrá&#10;&#10;Popis byl vytvořen automaticky">
            <a:extLst>
              <a:ext uri="{FF2B5EF4-FFF2-40B4-BE49-F238E27FC236}">
                <a16:creationId xmlns:a16="http://schemas.microsoft.com/office/drawing/2014/main" id="{6BFD3D89-7B34-82D7-7150-7984F21B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694E7D1-0175-2E8E-9004-8DA6BA37822F}"/>
              </a:ext>
            </a:extLst>
          </p:cNvPr>
          <p:cNvSpPr txBox="1"/>
          <p:nvPr/>
        </p:nvSpPr>
        <p:spPr>
          <a:xfrm>
            <a:off x="633412" y="860664"/>
            <a:ext cx="6486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Trída</a:t>
            </a:r>
            <a:endParaRPr lang="cs-CZ" sz="4000" b="1" dirty="0">
              <a:solidFill>
                <a:srgbClr val="F0FCFF"/>
              </a:solidFill>
              <a:latin typeface="Quicksand Light" panose="02070303000000060000" pitchFamily="18" charset="0"/>
              <a:ea typeface="Spline Sans Bold" pitchFamily="34" charset="-122"/>
              <a:cs typeface="Spline Sans Bold" pitchFamily="34" charset="-12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A7B0952-F3D9-C259-A224-6C1C05697AB1}"/>
              </a:ext>
            </a:extLst>
          </p:cNvPr>
          <p:cNvSpPr/>
          <p:nvPr/>
        </p:nvSpPr>
        <p:spPr>
          <a:xfrm>
            <a:off x="1502830" y="2206676"/>
            <a:ext cx="23241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Obecný</a:t>
            </a: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identifikátor</a:t>
            </a:r>
            <a:endParaRPr lang="en-US" sz="1800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E157083-39C9-2D19-1F67-108BD7242CCB}"/>
              </a:ext>
            </a:extLst>
          </p:cNvPr>
          <p:cNvSpPr txBox="1"/>
          <p:nvPr/>
        </p:nvSpPr>
        <p:spPr>
          <a:xfrm rot="5400000">
            <a:off x="778007" y="1068042"/>
            <a:ext cx="70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0FCFF"/>
                </a:solidFill>
                <a:latin typeface="Quicksand"/>
                <a:ea typeface="Spline Sans Bold" pitchFamily="34" charset="-122"/>
                <a:cs typeface="Spline Sans Bold" pitchFamily="34" charset="-120"/>
              </a:rPr>
              <a:t>&gt;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007213A-F450-0260-F72F-7464C006C646}"/>
              </a:ext>
            </a:extLst>
          </p:cNvPr>
          <p:cNvSpPr/>
          <p:nvPr/>
        </p:nvSpPr>
        <p:spPr>
          <a:xfrm>
            <a:off x="7583863" y="2223993"/>
            <a:ext cx="23241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Aplikace</a:t>
            </a: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stylů</a:t>
            </a:r>
            <a:endParaRPr lang="en-US" sz="1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AA2B26E-0C14-01CE-984E-AA0C9EC55772}"/>
              </a:ext>
            </a:extLst>
          </p:cNvPr>
          <p:cNvSpPr/>
          <p:nvPr/>
        </p:nvSpPr>
        <p:spPr>
          <a:xfrm>
            <a:off x="1502830" y="4303616"/>
            <a:ext cx="23241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Flexibilita</a:t>
            </a:r>
            <a:endParaRPr lang="en-US" sz="18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998DDB42-73CA-F6BE-D7D3-7710AC020079}"/>
              </a:ext>
            </a:extLst>
          </p:cNvPr>
          <p:cNvSpPr/>
          <p:nvPr/>
        </p:nvSpPr>
        <p:spPr>
          <a:xfrm>
            <a:off x="761190" y="21177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5EFCC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34" name="Shape 5">
            <a:extLst>
              <a:ext uri="{FF2B5EF4-FFF2-40B4-BE49-F238E27FC236}">
                <a16:creationId xmlns:a16="http://schemas.microsoft.com/office/drawing/2014/main" id="{3A706E8E-10A1-C60F-83C8-DA47B60CA83A}"/>
              </a:ext>
            </a:extLst>
          </p:cNvPr>
          <p:cNvSpPr/>
          <p:nvPr/>
        </p:nvSpPr>
        <p:spPr>
          <a:xfrm>
            <a:off x="6842223" y="21177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D86ECC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36" name="Shape 5">
            <a:extLst>
              <a:ext uri="{FF2B5EF4-FFF2-40B4-BE49-F238E27FC236}">
                <a16:creationId xmlns:a16="http://schemas.microsoft.com/office/drawing/2014/main" id="{D6B4F8B6-B4AE-11C3-8A9D-A6233B91D388}"/>
              </a:ext>
            </a:extLst>
          </p:cNvPr>
          <p:cNvSpPr/>
          <p:nvPr/>
        </p:nvSpPr>
        <p:spPr>
          <a:xfrm>
            <a:off x="761188" y="416877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FF9933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C64B7F8E-4A27-5E5A-8608-843E9D8EE652}"/>
              </a:ext>
            </a:extLst>
          </p:cNvPr>
          <p:cNvSpPr/>
          <p:nvPr/>
        </p:nvSpPr>
        <p:spPr>
          <a:xfrm>
            <a:off x="967703" y="2279655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045BD470-0EEA-9D96-93D6-0A352ECBC236}"/>
              </a:ext>
            </a:extLst>
          </p:cNvPr>
          <p:cNvSpPr/>
          <p:nvPr/>
        </p:nvSpPr>
        <p:spPr>
          <a:xfrm>
            <a:off x="7028436" y="2279655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3F34B14A-ED99-28AC-5D04-D6FA37C37C01}"/>
              </a:ext>
            </a:extLst>
          </p:cNvPr>
          <p:cNvSpPr>
            <a:spLocks/>
          </p:cNvSpPr>
          <p:nvPr/>
        </p:nvSpPr>
        <p:spPr>
          <a:xfrm>
            <a:off x="948714" y="4310462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7B7183D4-8758-7722-5F29-AF7984AA3786}"/>
              </a:ext>
            </a:extLst>
          </p:cNvPr>
          <p:cNvSpPr/>
          <p:nvPr/>
        </p:nvSpPr>
        <p:spPr>
          <a:xfrm>
            <a:off x="1502830" y="2673157"/>
            <a:ext cx="309774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Třída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je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obecný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identifikátor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který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může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být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použit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více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HTML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elementů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666D2626-769C-3178-D804-EEB157107FAC}"/>
              </a:ext>
            </a:extLst>
          </p:cNvPr>
          <p:cNvSpPr/>
          <p:nvPr/>
        </p:nvSpPr>
        <p:spPr>
          <a:xfrm>
            <a:off x="7583863" y="2673156"/>
            <a:ext cx="3097745" cy="275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 CSS se k</a:t>
            </a:r>
            <a:r>
              <a:rPr lang="cs-CZ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třídě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odkazujeme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pomocí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tečky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Například</a:t>
            </a:r>
            <a:r>
              <a:rPr lang="cs-CZ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</a:p>
          <a:p>
            <a:pPr marL="0" indent="0">
              <a:lnSpc>
                <a:spcPts val="3100"/>
              </a:lnSpc>
              <a:buNone/>
            </a:pP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.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nadpis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{</a:t>
            </a:r>
            <a:endParaRPr lang="cs-CZ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cs-CZ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font-size: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24px;</a:t>
            </a:r>
            <a:endParaRPr lang="cs-CZ" dirty="0">
              <a:solidFill>
                <a:schemeClr val="bg1"/>
              </a:solidFill>
              <a:latin typeface="Consolas" panose="020B0609020204030204" pitchFamily="49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arlow" pitchFamily="34" charset="-122"/>
                <a:cs typeface="Barlow" pitchFamily="34" charset="-12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B379D10B-83D6-8A96-3C1D-15361AD7DF15}"/>
              </a:ext>
            </a:extLst>
          </p:cNvPr>
          <p:cNvSpPr/>
          <p:nvPr/>
        </p:nvSpPr>
        <p:spPr>
          <a:xfrm>
            <a:off x="1502830" y="4724204"/>
            <a:ext cx="4812245" cy="13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Třídy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umožňují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flexibilní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znovupoužitelné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stylování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různých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prvků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stránce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87598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 animBg="1"/>
      <p:bldP spid="7" grpId="1" animBg="1"/>
      <p:bldP spid="9" grpId="0"/>
      <p:bldP spid="10" grpId="0" animBg="1"/>
      <p:bldP spid="10" grpId="1" animBg="1"/>
      <p:bldP spid="11" grpId="0" animBg="1"/>
      <p:bldP spid="11" grpId="1" animBg="1"/>
      <p:bldP spid="18" grpId="0" animBg="1"/>
      <p:bldP spid="18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Obrázek 6" descr="Obsah obrázku symbol, modrá, nachový&#10;&#10;Popis byl vytvořen automaticky">
            <a:extLst>
              <a:ext uri="{FF2B5EF4-FFF2-40B4-BE49-F238E27FC236}">
                <a16:creationId xmlns:a16="http://schemas.microsoft.com/office/drawing/2014/main" id="{072C40F1-4F96-3045-FC6F-A6339F6CF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66497" b="1"/>
          <a:stretch/>
        </p:blipFill>
        <p:spPr>
          <a:xfrm>
            <a:off x="20" y="10"/>
            <a:ext cx="4654276" cy="6857990"/>
          </a:xfrm>
          <a:prstGeom prst="rect">
            <a:avLst/>
          </a:prstGeom>
        </p:spPr>
      </p:pic>
      <p:pic>
        <p:nvPicPr>
          <p:cNvPr id="10" name="Obrázek 9" descr="Obsah obrázku Barevnost, fialka, modrá, rozostření">
            <a:extLst>
              <a:ext uri="{FF2B5EF4-FFF2-40B4-BE49-F238E27FC236}">
                <a16:creationId xmlns:a16="http://schemas.microsoft.com/office/drawing/2014/main" id="{D5C6875D-EA44-FDFA-3FEF-53956D32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9" r="29596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FBF916D3-A0AE-D1C5-8A8E-22163B7B0662}"/>
              </a:ext>
            </a:extLst>
          </p:cNvPr>
          <p:cNvSpPr/>
          <p:nvPr/>
        </p:nvSpPr>
        <p:spPr>
          <a:xfrm>
            <a:off x="5181600" y="1352551"/>
            <a:ext cx="3724275" cy="250507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35E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C7A3FAE-679F-4F92-3531-AA301D52F1A1}"/>
              </a:ext>
            </a:extLst>
          </p:cNvPr>
          <p:cNvSpPr txBox="1"/>
          <p:nvPr/>
        </p:nvSpPr>
        <p:spPr>
          <a:xfrm>
            <a:off x="5181599" y="470139"/>
            <a:ext cx="6486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Identifikátor</a:t>
            </a:r>
            <a:r>
              <a:rPr lang="en-US" sz="40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 (ID)</a:t>
            </a:r>
            <a:endParaRPr lang="en-US" sz="4000" dirty="0">
              <a:latin typeface="Quicksand Light" panose="02070303000000060000" pitchFamily="18" charset="0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4DFE058-D93B-CB80-C447-094B174045DB}"/>
              </a:ext>
            </a:extLst>
          </p:cNvPr>
          <p:cNvSpPr/>
          <p:nvPr/>
        </p:nvSpPr>
        <p:spPr>
          <a:xfrm>
            <a:off x="5416890" y="1545769"/>
            <a:ext cx="30054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Jedinečný identifikátor</a:t>
            </a:r>
            <a:endParaRPr lang="en-US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0E10D0E-12AA-146D-B67D-11E4D3585D49}"/>
              </a:ext>
            </a:extLst>
          </p:cNvPr>
          <p:cNvSpPr/>
          <p:nvPr/>
        </p:nvSpPr>
        <p:spPr>
          <a:xfrm>
            <a:off x="5416889" y="2044642"/>
            <a:ext cx="333048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 je unikátní identifikátor, který se přiřazuje jednotlivým HTML prvkům. Každý prvek může mít pouze jedno ID.</a:t>
            </a:r>
            <a:endParaRPr lang="en-US" sz="1900" dirty="0"/>
          </a:p>
        </p:txBody>
      </p:sp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EFC096BD-7B99-9A00-9A2B-40060894E075}"/>
              </a:ext>
            </a:extLst>
          </p:cNvPr>
          <p:cNvSpPr/>
          <p:nvPr/>
        </p:nvSpPr>
        <p:spPr>
          <a:xfrm>
            <a:off x="8982668" y="1333501"/>
            <a:ext cx="3142658" cy="250507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04572C7-553B-4F73-8725-C6DDADF2D516}"/>
              </a:ext>
            </a:extLst>
          </p:cNvPr>
          <p:cNvSpPr/>
          <p:nvPr/>
        </p:nvSpPr>
        <p:spPr>
          <a:xfrm>
            <a:off x="9139640" y="1545769"/>
            <a:ext cx="30054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Vysoká</a:t>
            </a: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specifičnost</a:t>
            </a:r>
            <a:endParaRPr lang="en-US" sz="18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16286CA-17F9-A52E-A589-43F3AB83AA8C}"/>
              </a:ext>
            </a:extLst>
          </p:cNvPr>
          <p:cNvSpPr/>
          <p:nvPr/>
        </p:nvSpPr>
        <p:spPr>
          <a:xfrm>
            <a:off x="9139640" y="2044642"/>
            <a:ext cx="2728510" cy="3127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selektory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mají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nejvyšší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prioritu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jsou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užitečné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při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nastavování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konkrétních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prvků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stránky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37FDC39B-D388-F29D-FA1C-A6DBEAA997AE}"/>
              </a:ext>
            </a:extLst>
          </p:cNvPr>
          <p:cNvSpPr/>
          <p:nvPr/>
        </p:nvSpPr>
        <p:spPr>
          <a:xfrm>
            <a:off x="5181600" y="3929063"/>
            <a:ext cx="6943726" cy="26557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026559A7-1002-B5E5-31DF-A58077B652CF}"/>
              </a:ext>
            </a:extLst>
          </p:cNvPr>
          <p:cNvSpPr/>
          <p:nvPr/>
        </p:nvSpPr>
        <p:spPr>
          <a:xfrm>
            <a:off x="5416890" y="4261090"/>
            <a:ext cx="30054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Použití</a:t>
            </a: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v CSS</a:t>
            </a:r>
            <a:endParaRPr lang="en-US" sz="18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F7D70ED9-E82A-7BBC-85D9-C4D1D60AE17D}"/>
              </a:ext>
            </a:extLst>
          </p:cNvPr>
          <p:cNvSpPr/>
          <p:nvPr/>
        </p:nvSpPr>
        <p:spPr>
          <a:xfrm>
            <a:off x="5416889" y="4754112"/>
            <a:ext cx="6594136" cy="168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identifikátoru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 v CSS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odkazujeme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pomocí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#.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Například</a:t>
            </a:r>
            <a:r>
              <a:rPr lang="cs-CZ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#menu {</a:t>
            </a: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cs-CZ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color: #ff0000;</a:t>
            </a:r>
            <a:endParaRPr lang="cs-CZ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}</a:t>
            </a:r>
            <a:endParaRPr lang="en-US" sz="1900" dirty="0"/>
          </a:p>
        </p:txBody>
      </p:sp>
      <p:pic>
        <p:nvPicPr>
          <p:cNvPr id="27" name="Obrázek 26" descr="Obsah obrázku symbol, modrá, nachový">
            <a:extLst>
              <a:ext uri="{FF2B5EF4-FFF2-40B4-BE49-F238E27FC236}">
                <a16:creationId xmlns:a16="http://schemas.microsoft.com/office/drawing/2014/main" id="{B396BA0A-F491-D710-A192-16AAA29BC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253" y="0"/>
            <a:ext cx="146939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ázek 30" descr="Obsah obrázku nachový, modrá, Barevnost, fialka&#10;&#10;Popis byl vytvořen automaticky">
            <a:extLst>
              <a:ext uri="{FF2B5EF4-FFF2-40B4-BE49-F238E27FC236}">
                <a16:creationId xmlns:a16="http://schemas.microsoft.com/office/drawing/2014/main" id="{C3639BE2-3045-9514-5707-95D2956F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CC62728F-4B1C-4EAF-A4CB-A2658051C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490514"/>
            <a:ext cx="2747963" cy="3876971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68890624-9326-556B-C276-88F426A95A41}"/>
              </a:ext>
            </a:extLst>
          </p:cNvPr>
          <p:cNvSpPr/>
          <p:nvPr/>
        </p:nvSpPr>
        <p:spPr>
          <a:xfrm>
            <a:off x="5911455" y="853410"/>
            <a:ext cx="436959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 err="1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Záv</a:t>
            </a:r>
            <a:r>
              <a:rPr lang="cs-CZ" sz="34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e</a:t>
            </a:r>
            <a:r>
              <a:rPr lang="en-US" sz="3400" b="1" dirty="0">
                <a:solidFill>
                  <a:srgbClr val="F0FCFF"/>
                </a:solidFill>
                <a:latin typeface="Quicksand Light" panose="02070303000000060000" pitchFamily="18" charset="0"/>
                <a:ea typeface="Spline Sans Bold" pitchFamily="34" charset="-122"/>
                <a:cs typeface="Spline Sans Bold" pitchFamily="34" charset="-120"/>
              </a:rPr>
              <a:t>r</a:t>
            </a:r>
            <a:endParaRPr lang="en-US" sz="3400" dirty="0">
              <a:latin typeface="Quicksand Light" panose="02070303000000060000" pitchFamily="18" charset="0"/>
            </a:endParaRP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3A643CB7-8B9C-2132-7202-B853100F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55" y="1773555"/>
            <a:ext cx="491490" cy="49149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C8C59E9D-528D-3D8E-5122-AF4620465483}"/>
              </a:ext>
            </a:extLst>
          </p:cNvPr>
          <p:cNvSpPr/>
          <p:nvPr/>
        </p:nvSpPr>
        <p:spPr>
          <a:xfrm>
            <a:off x="5911455" y="2499717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cs-CZ" sz="17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Shrnutí CSS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27088FA5-5FE4-D4E6-04BA-336F2016748B}"/>
              </a:ext>
            </a:extLst>
          </p:cNvPr>
          <p:cNvSpPr/>
          <p:nvPr/>
        </p:nvSpPr>
        <p:spPr>
          <a:xfrm>
            <a:off x="5911456" y="2890599"/>
            <a:ext cx="5985270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cs-CZ" sz="1600" dirty="0">
                <a:solidFill>
                  <a:schemeClr val="bg1">
                    <a:lumMod val="95000"/>
                  </a:schemeClr>
                </a:solidFill>
              </a:rPr>
              <a:t>CSS nám umožňuje stylovat weby, odděluje design od obsahu a zajišťuje přehlednost a flexibilitu napříč zařízeními.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1D12486B-FBBD-D28A-A1B0-5EAA58463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455" y="3900249"/>
            <a:ext cx="491490" cy="491490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B2D2CCFA-1D4D-4592-26B1-4A297C2493E6}"/>
              </a:ext>
            </a:extLst>
          </p:cNvPr>
          <p:cNvSpPr/>
          <p:nvPr/>
        </p:nvSpPr>
        <p:spPr>
          <a:xfrm>
            <a:off x="5911455" y="4607362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Spoust</a:t>
            </a:r>
            <a:r>
              <a:rPr lang="cs-CZ" sz="17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</a:t>
            </a:r>
            <a:r>
              <a:rPr lang="en-US" sz="17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možností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9FD732F2-B7AB-A910-A89E-619E8EDA5973}"/>
              </a:ext>
            </a:extLst>
          </p:cNvPr>
          <p:cNvSpPr/>
          <p:nvPr/>
        </p:nvSpPr>
        <p:spPr>
          <a:xfrm>
            <a:off x="5911455" y="4998244"/>
            <a:ext cx="598527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cs-CZ" sz="1600" dirty="0">
                <a:solidFill>
                  <a:schemeClr val="bg1">
                    <a:lumMod val="95000"/>
                  </a:schemeClr>
                </a:solidFill>
              </a:rPr>
              <a:t>CSS nabízí nekonečné možnosti přizpůsobení, od jednoduchých úprav barev po pokročilé animace, což dává webům jedinečný a interaktivní vzhled.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A1B1487-7A89-D84F-E1BB-22630D92CB25}"/>
              </a:ext>
            </a:extLst>
          </p:cNvPr>
          <p:cNvSpPr txBox="1"/>
          <p:nvPr/>
        </p:nvSpPr>
        <p:spPr>
          <a:xfrm rot="5400000">
            <a:off x="6496020" y="1022449"/>
            <a:ext cx="70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rgbClr val="F0FCFF"/>
                </a:solidFill>
                <a:latin typeface="Quicksand"/>
                <a:ea typeface="Spline Sans Bold" pitchFamily="34" charset="-122"/>
                <a:cs typeface="Spline Sans Bold" pitchFamily="34" charset="-120"/>
              </a:rPr>
              <a:t>&gt;</a:t>
            </a:r>
          </a:p>
        </p:txBody>
      </p:sp>
      <p:pic>
        <p:nvPicPr>
          <p:cNvPr id="35" name="Obrázek 34" descr="Obsah obrázku osoba, Lidská tvář, snímek obrazovky, Člověk">
            <a:extLst>
              <a:ext uri="{FF2B5EF4-FFF2-40B4-BE49-F238E27FC236}">
                <a16:creationId xmlns:a16="http://schemas.microsoft.com/office/drawing/2014/main" id="{A989D5A8-8B3D-1B2A-9367-8C77C8726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7435" r="27809" b="4629"/>
          <a:stretch/>
        </p:blipFill>
        <p:spPr>
          <a:xfrm>
            <a:off x="9340299" y="511621"/>
            <a:ext cx="2432601" cy="1888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607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27682 -0.00532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41" y="-27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1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" grpId="0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délník 28">
            <a:extLst>
              <a:ext uri="{FF2B5EF4-FFF2-40B4-BE49-F238E27FC236}">
                <a16:creationId xmlns:a16="http://schemas.microsoft.com/office/drawing/2014/main" id="{F1BAF8BB-5355-554F-EB96-6742C72BB528}"/>
              </a:ext>
            </a:extLst>
          </p:cNvPr>
          <p:cNvSpPr/>
          <p:nvPr/>
        </p:nvSpPr>
        <p:spPr>
          <a:xfrm>
            <a:off x="-199176" y="-90535"/>
            <a:ext cx="12647691" cy="70888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Obrázek 2" descr="Obsah obrázku socha, interiér, umění, muzeum">
            <a:extLst>
              <a:ext uri="{FF2B5EF4-FFF2-40B4-BE49-F238E27FC236}">
                <a16:creationId xmlns:a16="http://schemas.microsoft.com/office/drawing/2014/main" id="{86181A4B-3B5A-3830-8A68-F8F435E7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b="18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E9CEE8F2-956C-7C7E-46CB-1A8AAFCE1F83}"/>
              </a:ext>
            </a:extLst>
          </p:cNvPr>
          <p:cNvSpPr txBox="1"/>
          <p:nvPr/>
        </p:nvSpPr>
        <p:spPr>
          <a:xfrm>
            <a:off x="3313828" y="582683"/>
            <a:ext cx="5564344" cy="707886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  <a:alpha val="34000"/>
                </a:schemeClr>
              </a:gs>
              <a:gs pos="94000">
                <a:schemeClr val="accent5">
                  <a:lumMod val="60000"/>
                  <a:lumOff val="40000"/>
                  <a:alpha val="39000"/>
                </a:schemeClr>
              </a:gs>
            </a:gsLst>
            <a:lin ang="14400000" scaled="0"/>
          </a:gradFill>
          <a:ln w="1905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4000" dirty="0">
                <a:solidFill>
                  <a:schemeClr val="bg1"/>
                </a:solidFill>
                <a:latin typeface="SF Pro Display" panose="00000400000000000000" pitchFamily="50" charset="0"/>
                <a:ea typeface="SF Pro Display" panose="00000400000000000000" pitchFamily="50" charset="0"/>
              </a:rPr>
              <a:t>DĚKUJI ZA POZORNOST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F551E8A-BF99-644E-0005-90E04521FCF1}"/>
              </a:ext>
            </a:extLst>
          </p:cNvPr>
          <p:cNvSpPr txBox="1"/>
          <p:nvPr/>
        </p:nvSpPr>
        <p:spPr>
          <a:xfrm>
            <a:off x="781049" y="1871969"/>
            <a:ext cx="2686051" cy="40011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rgbClr val="FF0000">
                  <a:alpha val="21000"/>
                </a:srgbClr>
              </a:gs>
            </a:gsLst>
            <a:lin ang="14400000" scaled="0"/>
          </a:gra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2000" dirty="0">
                <a:solidFill>
                  <a:schemeClr val="bg1"/>
                </a:solidFill>
              </a:rPr>
              <a:t>Karel Koukal </a:t>
            </a:r>
            <a:r>
              <a:rPr lang="cs-CZ" sz="2000" b="0" i="0" dirty="0">
                <a:solidFill>
                  <a:schemeClr val="bg1"/>
                </a:solidFill>
                <a:effectLst/>
                <a:latin typeface="Google Sans"/>
              </a:rPr>
              <a:t>©</a:t>
            </a:r>
            <a:r>
              <a:rPr lang="cs-CZ" sz="2000" dirty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27" name="Obrázek 26" descr="Obsah obrázku osoba, oblečení, Lidská tvář, muž">
            <a:extLst>
              <a:ext uri="{FF2B5EF4-FFF2-40B4-BE49-F238E27FC236}">
                <a16:creationId xmlns:a16="http://schemas.microsoft.com/office/drawing/2014/main" id="{BB374CD7-4FD2-A143-94AD-93264CC0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8" r="17753"/>
          <a:stretch/>
        </p:blipFill>
        <p:spPr>
          <a:xfrm>
            <a:off x="781049" y="2378887"/>
            <a:ext cx="2686051" cy="41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464</Words>
  <Application>Microsoft Office PowerPoint</Application>
  <PresentationFormat>Širokoúhlá obrazovka</PresentationFormat>
  <Paragraphs>69</Paragraphs>
  <Slides>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13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22" baseType="lpstr">
      <vt:lpstr>Alien League Expanded</vt:lpstr>
      <vt:lpstr>Aptos</vt:lpstr>
      <vt:lpstr>Aptos Display</vt:lpstr>
      <vt:lpstr>Arial</vt:lpstr>
      <vt:lpstr>Barlow</vt:lpstr>
      <vt:lpstr>Comic Sans MS</vt:lpstr>
      <vt:lpstr>Consolas</vt:lpstr>
      <vt:lpstr>Google Sans</vt:lpstr>
      <vt:lpstr>Quicksand</vt:lpstr>
      <vt:lpstr>Quicksand Light</vt:lpstr>
      <vt:lpstr>SF Pro Display</vt:lpstr>
      <vt:lpstr>Spline Sans Bold</vt:lpstr>
      <vt:lpstr>Trebuchet MS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Koukal Karel</dc:creator>
  <cp:lastModifiedBy>Koukal Karel</cp:lastModifiedBy>
  <cp:revision>51</cp:revision>
  <dcterms:created xsi:type="dcterms:W3CDTF">2024-10-05T18:26:46Z</dcterms:created>
  <dcterms:modified xsi:type="dcterms:W3CDTF">2024-10-05T21:56:11Z</dcterms:modified>
</cp:coreProperties>
</file>